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60" r:id="rId4"/>
    <p:sldId id="263" r:id="rId5"/>
    <p:sldId id="259" r:id="rId6"/>
    <p:sldId id="256" r:id="rId7"/>
    <p:sldId id="25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50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FFBD-C422-4894-9213-F599817EE18F}" type="datetimeFigureOut">
              <a:rPr lang="en-GB" smtClean="0"/>
              <a:t>19/01/2017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2729C-AFCA-44D6-AFEC-1988F3F55C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569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FFBD-C422-4894-9213-F599817EE18F}" type="datetimeFigureOut">
              <a:rPr lang="en-GB" smtClean="0"/>
              <a:t>19/01/2017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2729C-AFCA-44D6-AFEC-1988F3F55C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495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FFBD-C422-4894-9213-F599817EE18F}" type="datetimeFigureOut">
              <a:rPr lang="en-GB" smtClean="0"/>
              <a:t>19/01/2017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2729C-AFCA-44D6-AFEC-1988F3F55C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939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FFBD-C422-4894-9213-F599817EE18F}" type="datetimeFigureOut">
              <a:rPr lang="en-GB" smtClean="0"/>
              <a:t>19/01/2017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2729C-AFCA-44D6-AFEC-1988F3F55C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368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FFBD-C422-4894-9213-F599817EE18F}" type="datetimeFigureOut">
              <a:rPr lang="en-GB" smtClean="0"/>
              <a:t>19/01/2017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2729C-AFCA-44D6-AFEC-1988F3F55C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1953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FFBD-C422-4894-9213-F599817EE18F}" type="datetimeFigureOut">
              <a:rPr lang="en-GB" smtClean="0"/>
              <a:t>19/01/2017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2729C-AFCA-44D6-AFEC-1988F3F55C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208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FFBD-C422-4894-9213-F599817EE18F}" type="datetimeFigureOut">
              <a:rPr lang="en-GB" smtClean="0"/>
              <a:t>19/01/2017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2729C-AFCA-44D6-AFEC-1988F3F55C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410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FFBD-C422-4894-9213-F599817EE18F}" type="datetimeFigureOut">
              <a:rPr lang="en-GB" smtClean="0"/>
              <a:t>19/01/2017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2729C-AFCA-44D6-AFEC-1988F3F55C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1602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FFBD-C422-4894-9213-F599817EE18F}" type="datetimeFigureOut">
              <a:rPr lang="en-GB" smtClean="0"/>
              <a:t>19/01/2017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2729C-AFCA-44D6-AFEC-1988F3F55C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4335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FFBD-C422-4894-9213-F599817EE18F}" type="datetimeFigureOut">
              <a:rPr lang="en-GB" smtClean="0"/>
              <a:t>19/01/2017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2729C-AFCA-44D6-AFEC-1988F3F55C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4526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4FFBD-C422-4894-9213-F599817EE18F}" type="datetimeFigureOut">
              <a:rPr lang="en-GB" smtClean="0"/>
              <a:t>19/01/2017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2729C-AFCA-44D6-AFEC-1988F3F55C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294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4FFBD-C422-4894-9213-F599817EE18F}" type="datetimeFigureOut">
              <a:rPr lang="en-GB" smtClean="0"/>
              <a:t>19/01/2017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2729C-AFCA-44D6-AFEC-1988F3F55C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0513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1598644" y="1766175"/>
            <a:ext cx="9144000" cy="2387600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Basic Assistance</a:t>
            </a:r>
            <a:br>
              <a:rPr lang="en-US" dirty="0" smtClean="0"/>
            </a:br>
            <a:r>
              <a:rPr lang="en-US" dirty="0" smtClean="0"/>
              <a:t>BML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2016-2017</a:t>
            </a:r>
            <a:endParaRPr lang="en-GB" dirty="0"/>
          </a:p>
        </p:txBody>
      </p:sp>
      <p:pic>
        <p:nvPicPr>
          <p:cNvPr id="1026" name="Picture 2" descr="logo-unhcr-whi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07" y="648575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5401" y="1921822"/>
            <a:ext cx="1152381" cy="1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464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en-US" dirty="0" smtClean="0"/>
              <a:t>Cash Assistance</a:t>
            </a:r>
            <a:br>
              <a:rPr lang="en-US" dirty="0" smtClean="0"/>
            </a:br>
            <a:r>
              <a:rPr lang="en-US" dirty="0" smtClean="0"/>
              <a:t>for Syrians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4555" y="559837"/>
            <a:ext cx="7109927" cy="6120881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Change in the strategy: previously we were doing HHV for the entire caseload: 20.000 HH in  2016 and based on the results they were receiving Assistance</a:t>
            </a:r>
          </a:p>
          <a:p>
            <a:r>
              <a:rPr lang="en-US" dirty="0" smtClean="0"/>
              <a:t>Since August 2016, a desk formula has been implemented. </a:t>
            </a:r>
          </a:p>
          <a:p>
            <a:r>
              <a:rPr lang="en-US" dirty="0" smtClean="0"/>
              <a:t>UNHCR in Mount Lebanon is now covering 3.987 HH with MCAP . LCC and others partners (RI, SIF, Caritas) are covering 2.737 HH with MCAP</a:t>
            </a:r>
          </a:p>
          <a:p>
            <a:r>
              <a:rPr lang="en-US" dirty="0" smtClean="0"/>
              <a:t>A total of 6.724 HH are benefiting with the Monthly allowance, which represent 8% of the entire caseload and 31% of the severely Vulnerable.</a:t>
            </a:r>
          </a:p>
          <a:p>
            <a:r>
              <a:rPr lang="en-US" dirty="0" smtClean="0"/>
              <a:t>All the Cash/Food beneficiaries received a common card last year (Oct-Dec 2016): 38.000 beneficiaries/40.000 targeted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399"/>
            <a:ext cx="3932237" cy="4362061"/>
          </a:xfrm>
        </p:spPr>
        <p:txBody>
          <a:bodyPr>
            <a:normAutofit fontScale="92500" lnSpcReduction="10000"/>
          </a:bodyPr>
          <a:lstStyle/>
          <a:p>
            <a:endParaRPr lang="en-US" b="1" dirty="0" smtClean="0"/>
          </a:p>
          <a:p>
            <a:r>
              <a:rPr lang="en-US" b="1" dirty="0" smtClean="0"/>
              <a:t>MCAP</a:t>
            </a:r>
            <a:r>
              <a:rPr lang="en-US" dirty="0" smtClean="0"/>
              <a:t>: </a:t>
            </a:r>
            <a:r>
              <a:rPr lang="en-GB" dirty="0" smtClean="0"/>
              <a:t>175 $ per month/family- Desk formula score</a:t>
            </a:r>
          </a:p>
          <a:p>
            <a:r>
              <a:rPr lang="en-US" b="1" dirty="0" smtClean="0"/>
              <a:t>PCAP</a:t>
            </a:r>
            <a:r>
              <a:rPr lang="en-US" dirty="0" smtClean="0"/>
              <a:t>: 200-300 $ per month/ family for a limited duration- protection need = 603 HH in BML (MFP panels)</a:t>
            </a:r>
          </a:p>
          <a:p>
            <a:r>
              <a:rPr lang="en-US" b="1" dirty="0" smtClean="0"/>
              <a:t>ECAP</a:t>
            </a:r>
            <a:r>
              <a:rPr lang="en-US" dirty="0" smtClean="0"/>
              <a:t>: 200 $ one time/family – emergency need</a:t>
            </a:r>
            <a:endParaRPr lang="en-GB" dirty="0" smtClean="0"/>
          </a:p>
          <a:p>
            <a:r>
              <a:rPr lang="en-US" b="1" dirty="0" smtClean="0"/>
              <a:t>Food Assistance (WFP)</a:t>
            </a:r>
            <a:r>
              <a:rPr lang="en-US" dirty="0" smtClean="0"/>
              <a:t>: 27$ per family member/month (no more cap) = 40.000 HH in BML- Desk formula score</a:t>
            </a:r>
          </a:p>
          <a:p>
            <a:r>
              <a:rPr lang="en-US" b="1" dirty="0" smtClean="0"/>
              <a:t>Caseload</a:t>
            </a:r>
            <a:r>
              <a:rPr lang="en-US" dirty="0" smtClean="0"/>
              <a:t> : 300.000 individuals/80.000 families</a:t>
            </a:r>
          </a:p>
          <a:p>
            <a:r>
              <a:rPr lang="en-US" b="1" dirty="0" smtClean="0"/>
              <a:t>Desk formula scores</a:t>
            </a:r>
            <a:r>
              <a:rPr lang="en-US" dirty="0" smtClean="0"/>
              <a:t>: </a:t>
            </a:r>
          </a:p>
          <a:p>
            <a:r>
              <a:rPr lang="en-US" dirty="0" smtClean="0"/>
              <a:t>Severe Vulnerable: 21.294 HH – 25%</a:t>
            </a:r>
          </a:p>
          <a:p>
            <a:r>
              <a:rPr lang="en-US" dirty="0" smtClean="0"/>
              <a:t>Highly Vulnerable: 19.317 HH- 22%</a:t>
            </a:r>
          </a:p>
          <a:p>
            <a:r>
              <a:rPr lang="en-US" dirty="0" smtClean="0"/>
              <a:t>Mildly Vulnerable: 14.045 HH - 17%</a:t>
            </a:r>
          </a:p>
          <a:p>
            <a:r>
              <a:rPr lang="en-US" dirty="0" smtClean="0"/>
              <a:t>Least Vulnerable: 29.017 HH - 36%</a:t>
            </a:r>
          </a:p>
        </p:txBody>
      </p:sp>
    </p:spTree>
    <p:extLst>
      <p:ext uri="{BB962C8B-B14F-4D97-AF65-F5344CB8AC3E}">
        <p14:creationId xmlns:p14="http://schemas.microsoft.com/office/powerpoint/2010/main" val="1495164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484"/>
            <a:ext cx="12191999" cy="683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026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22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en-US" dirty="0" smtClean="0"/>
              <a:t>Cash Assistance</a:t>
            </a:r>
            <a:br>
              <a:rPr lang="en-US" dirty="0" smtClean="0"/>
            </a:br>
            <a:r>
              <a:rPr lang="en-US" dirty="0" smtClean="0"/>
              <a:t>for Non Syrians/Other Nationalities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5404044"/>
          </a:xfrm>
        </p:spPr>
        <p:txBody>
          <a:bodyPr>
            <a:normAutofit/>
          </a:bodyPr>
          <a:lstStyle/>
          <a:p>
            <a:r>
              <a:rPr lang="en-US" dirty="0" smtClean="0"/>
              <a:t>UNHCR in Mount Lebanon is now covering 856 HH with MCAP and 618 HH with food/cash assistance</a:t>
            </a:r>
          </a:p>
          <a:p>
            <a:r>
              <a:rPr lang="en-US" dirty="0" smtClean="0"/>
              <a:t>A total of 1.000 HH are benefiting with the Monthly allowance, which represent 13% of the entire caseload.</a:t>
            </a:r>
          </a:p>
          <a:p>
            <a:r>
              <a:rPr lang="en-US" dirty="0" smtClean="0"/>
              <a:t>All the Cash/Food/Winter beneficiaries received a common card last year (Oct-Dec 2016): 2.300 beneficiaries/2.800 targeted</a:t>
            </a:r>
          </a:p>
          <a:p>
            <a:endParaRPr lang="en-US" dirty="0" smtClean="0"/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MCAP</a:t>
            </a:r>
            <a:r>
              <a:rPr lang="en-US" dirty="0" smtClean="0"/>
              <a:t>: </a:t>
            </a:r>
            <a:r>
              <a:rPr lang="en-GB" dirty="0" smtClean="0"/>
              <a:t>175 $ per month/family- MFT panels</a:t>
            </a:r>
          </a:p>
          <a:p>
            <a:r>
              <a:rPr lang="en-US" b="1" dirty="0" smtClean="0"/>
              <a:t>PCAP</a:t>
            </a:r>
            <a:r>
              <a:rPr lang="en-US" dirty="0" smtClean="0"/>
              <a:t>: 200-300 $ per month/ family for a limited duration- protection need = 70 HH in BML- MFT panel</a:t>
            </a:r>
          </a:p>
          <a:p>
            <a:r>
              <a:rPr lang="en-US" b="1" dirty="0" smtClean="0"/>
              <a:t>ECAP</a:t>
            </a:r>
            <a:r>
              <a:rPr lang="en-US" dirty="0" smtClean="0"/>
              <a:t>: 200 $ one time/family – emergency need- MFT panel</a:t>
            </a:r>
            <a:endParaRPr lang="en-GB" dirty="0" smtClean="0"/>
          </a:p>
          <a:p>
            <a:r>
              <a:rPr lang="en-US" b="1" dirty="0" smtClean="0"/>
              <a:t>Food Assistance (UNHCR)</a:t>
            </a:r>
            <a:r>
              <a:rPr lang="en-US" dirty="0" smtClean="0"/>
              <a:t>: 27$ per family member/month (5 member  max) = 618 HH in BML- MFT panel</a:t>
            </a:r>
          </a:p>
          <a:p>
            <a:r>
              <a:rPr lang="en-US" b="1" dirty="0" smtClean="0"/>
              <a:t>Caseload</a:t>
            </a:r>
            <a:r>
              <a:rPr lang="en-US" dirty="0" smtClean="0"/>
              <a:t> : 20.000 individuals/7.700 families</a:t>
            </a:r>
          </a:p>
          <a:p>
            <a:r>
              <a:rPr lang="en-US" b="1" dirty="0" err="1" smtClean="0"/>
              <a:t>proGres</a:t>
            </a:r>
            <a:r>
              <a:rPr lang="en-US" b="1" dirty="0" smtClean="0"/>
              <a:t> + formula: to be developed in 2017 (HHV + </a:t>
            </a:r>
            <a:r>
              <a:rPr lang="en-US" b="1" dirty="0" err="1" smtClean="0"/>
              <a:t>proGres</a:t>
            </a:r>
            <a:r>
              <a:rPr lang="en-US" b="1" dirty="0" smtClean="0"/>
              <a:t> data)</a:t>
            </a:r>
          </a:p>
          <a:p>
            <a:r>
              <a:rPr lang="en-US" b="1" dirty="0" smtClean="0"/>
              <a:t>No more MFT panels</a:t>
            </a:r>
          </a:p>
          <a:p>
            <a:r>
              <a:rPr lang="en-US" b="1" dirty="0" smtClean="0"/>
              <a:t>Target for 2017: 1.200 HH (15%)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0832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en-US" dirty="0" smtClean="0"/>
              <a:t>Winter Assistance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All the severely and highly </a:t>
            </a:r>
            <a:r>
              <a:rPr lang="en-US" dirty="0" smtClean="0"/>
              <a:t>vulnerable cases were </a:t>
            </a:r>
            <a:r>
              <a:rPr lang="en-US" dirty="0"/>
              <a:t>identified </a:t>
            </a:r>
            <a:r>
              <a:rPr lang="en-US" dirty="0" smtClean="0"/>
              <a:t>through the Desk formula: </a:t>
            </a:r>
          </a:p>
          <a:p>
            <a:pPr lvl="0"/>
            <a:r>
              <a:rPr lang="en-US" dirty="0" smtClean="0"/>
              <a:t>UNHCR BML covered: 28.480 </a:t>
            </a:r>
            <a:r>
              <a:rPr lang="en-US" dirty="0"/>
              <a:t>families </a:t>
            </a:r>
            <a:r>
              <a:rPr lang="en-US" dirty="0" smtClean="0"/>
              <a:t>to receive </a:t>
            </a:r>
            <a:r>
              <a:rPr lang="en-US" dirty="0"/>
              <a:t>147$; and </a:t>
            </a:r>
            <a:r>
              <a:rPr lang="en-US" dirty="0" smtClean="0"/>
              <a:t>4.821 </a:t>
            </a:r>
            <a:r>
              <a:rPr lang="en-US" dirty="0"/>
              <a:t>MCAP beneficiaries received a top-up of 75$. </a:t>
            </a:r>
            <a:r>
              <a:rPr lang="en-US" dirty="0" smtClean="0"/>
              <a:t> </a:t>
            </a:r>
          </a:p>
          <a:p>
            <a:pPr lvl="0"/>
            <a:r>
              <a:rPr lang="en-US" dirty="0" smtClean="0"/>
              <a:t>2.185 </a:t>
            </a:r>
            <a:r>
              <a:rPr lang="en-US" dirty="0"/>
              <a:t>Non-Syrians families benefitted also of Winter </a:t>
            </a:r>
            <a:r>
              <a:rPr lang="en-US" dirty="0" smtClean="0"/>
              <a:t>Assistance.</a:t>
            </a:r>
            <a:endParaRPr lang="en-GB" dirty="0"/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147 $ </a:t>
            </a:r>
            <a:r>
              <a:rPr lang="en-GB" dirty="0" smtClean="0"/>
              <a:t>per family for 05 months since November-March</a:t>
            </a:r>
          </a:p>
          <a:p>
            <a:r>
              <a:rPr lang="en-US" dirty="0" smtClean="0"/>
              <a:t>75$ top-up for families already receiving MCAP</a:t>
            </a:r>
          </a:p>
          <a:p>
            <a:r>
              <a:rPr lang="en-US" dirty="0" smtClean="0"/>
              <a:t>No altitude coverage/criteria as used in 2015/2016</a:t>
            </a:r>
            <a:endParaRPr lang="en-GB" dirty="0" smtClean="0"/>
          </a:p>
          <a:p>
            <a:r>
              <a:rPr lang="en-US" dirty="0" smtClean="0"/>
              <a:t>All eligible cases received 04 uploads in once in December 2016</a:t>
            </a:r>
          </a:p>
          <a:p>
            <a:endParaRPr lang="en-US" dirty="0" smtClean="0"/>
          </a:p>
          <a:p>
            <a:endParaRPr lang="en-US" dirty="0"/>
          </a:p>
          <a:p>
            <a:endParaRPr lang="en-GB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64806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en-US" dirty="0" smtClean="0"/>
              <a:t>Communication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862632" cy="537605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UNHCR/WFP call center: 01-594250</a:t>
            </a:r>
          </a:p>
          <a:p>
            <a:r>
              <a:rPr lang="en-US" dirty="0" smtClean="0"/>
              <a:t>Banks claims (cards lost): </a:t>
            </a:r>
          </a:p>
          <a:p>
            <a:pPr marL="0" indent="0">
              <a:buNone/>
            </a:pPr>
            <a:r>
              <a:rPr lang="en-US" dirty="0" smtClean="0"/>
              <a:t>BLF: 01-242477/03-242477</a:t>
            </a:r>
          </a:p>
          <a:p>
            <a:pPr marL="0" indent="0">
              <a:buNone/>
            </a:pPr>
            <a:r>
              <a:rPr lang="en-US" dirty="0" smtClean="0"/>
              <a:t>CSC: 01-734808</a:t>
            </a:r>
          </a:p>
          <a:p>
            <a:r>
              <a:rPr lang="en-US" dirty="0" smtClean="0"/>
              <a:t>UNHCR Helpline for interviews/phone update/protection counselling: 01849201</a:t>
            </a:r>
          </a:p>
          <a:p>
            <a:r>
              <a:rPr lang="en-US" dirty="0" smtClean="0"/>
              <a:t>SMS</a:t>
            </a:r>
          </a:p>
          <a:p>
            <a:r>
              <a:rPr lang="en-US" dirty="0" smtClean="0"/>
              <a:t>Q&amp;A on MCAP/PCAP/Winter/Food/Common card(eligibility criteria, amounts, ..)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88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490</Words>
  <Application>Microsoft Office PowerPoint</Application>
  <PresentationFormat>Widescreen</PresentationFormat>
  <Paragraphs>50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Basic Assistance BML </vt:lpstr>
      <vt:lpstr>Cash Assistance for Syrians</vt:lpstr>
      <vt:lpstr>PowerPoint Presentation</vt:lpstr>
      <vt:lpstr>PowerPoint Presentation</vt:lpstr>
      <vt:lpstr>Cash Assistance for Non Syrians/Other Nationalities</vt:lpstr>
      <vt:lpstr>Winter Assistance </vt:lpstr>
      <vt:lpstr>Communication </vt:lpstr>
    </vt:vector>
  </TitlesOfParts>
  <Company>UNHCR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Winter Activities</dc:title>
  <dc:creator>Maguelone Arsac</dc:creator>
  <cp:lastModifiedBy>Maguelone Arsac</cp:lastModifiedBy>
  <cp:revision>9</cp:revision>
  <dcterms:created xsi:type="dcterms:W3CDTF">2017-01-18T14:33:53Z</dcterms:created>
  <dcterms:modified xsi:type="dcterms:W3CDTF">2017-01-19T12:16:47Z</dcterms:modified>
</cp:coreProperties>
</file>